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78" r:id="rId4"/>
    <p:sldId id="289" r:id="rId5"/>
    <p:sldId id="322" r:id="rId6"/>
    <p:sldId id="330" r:id="rId7"/>
    <p:sldId id="331" r:id="rId8"/>
    <p:sldId id="337" r:id="rId9"/>
    <p:sldId id="332" r:id="rId10"/>
    <p:sldId id="333" r:id="rId11"/>
    <p:sldId id="336" r:id="rId12"/>
    <p:sldId id="334" r:id="rId13"/>
    <p:sldId id="350" r:id="rId14"/>
    <p:sldId id="315" r:id="rId15"/>
    <p:sldId id="335" r:id="rId16"/>
    <p:sldId id="339" r:id="rId17"/>
    <p:sldId id="338" r:id="rId18"/>
    <p:sldId id="340" r:id="rId19"/>
    <p:sldId id="349" r:id="rId20"/>
    <p:sldId id="316" r:id="rId21"/>
    <p:sldId id="341" r:id="rId22"/>
    <p:sldId id="317" r:id="rId23"/>
    <p:sldId id="342" r:id="rId24"/>
    <p:sldId id="318" r:id="rId25"/>
    <p:sldId id="343" r:id="rId26"/>
    <p:sldId id="319" r:id="rId27"/>
    <p:sldId id="320" r:id="rId28"/>
    <p:sldId id="344" r:id="rId29"/>
    <p:sldId id="321" r:id="rId30"/>
    <p:sldId id="345" r:id="rId31"/>
    <p:sldId id="346" r:id="rId32"/>
    <p:sldId id="347" r:id="rId33"/>
    <p:sldId id="348" r:id="rId34"/>
    <p:sldId id="274" r:id="rId35"/>
    <p:sldId id="260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C0E6"/>
    <a:srgbClr val="F7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1902" autoAdjust="0"/>
  </p:normalViewPr>
  <p:slideViewPr>
    <p:cSldViewPr snapToGrid="0">
      <p:cViewPr varScale="1">
        <p:scale>
          <a:sx n="79" d="100"/>
          <a:sy n="79" d="100"/>
        </p:scale>
        <p:origin x="108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71CBA-2791-4B16-87BA-459FF6F7C332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68AE2-0D9B-433C-9F64-F7CC23F184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915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68AE2-0D9B-433C-9F64-F7CC23F1843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271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124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641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38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47850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148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348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877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76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560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08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36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48757-A495-4D22-A2BD-7769B2AEEEC5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482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754748"/>
            <a:ext cx="9144000" cy="493712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스마트 </a:t>
            </a:r>
            <a:r>
              <a:rPr lang="ko-KR" altLang="en-US" dirty="0" err="1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글래스를</a:t>
            </a:r>
            <a:r>
              <a:rPr lang="ko-KR" altLang="en-US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 활용한 위치기반 </a:t>
            </a:r>
            <a:r>
              <a:rPr lang="ko-KR" altLang="en-US" dirty="0" err="1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브이로그</a:t>
            </a:r>
            <a:r>
              <a:rPr lang="ko-KR" altLang="en-US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 지도 서비스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258080F-9608-4376-8C90-6697A5664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70209304" descr="EMB00005a0c6746">
            <a:extLst>
              <a:ext uri="{FF2B5EF4-FFF2-40B4-BE49-F238E27FC236}">
                <a16:creationId xmlns:a16="http://schemas.microsoft.com/office/drawing/2014/main" id="{817A235B-8A7A-4F2B-BF60-99553FC34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234" y="2303234"/>
            <a:ext cx="2251532" cy="225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886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설계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22222"/>
                </a:solidFill>
                <a:latin typeface="+mj-lt"/>
              </a:rPr>
              <a:t>사용자 인터페이스 설계</a:t>
            </a:r>
            <a:endParaRPr lang="ko-KR" altLang="en-US" dirty="0">
              <a:latin typeface="+mj-lt"/>
            </a:endParaRPr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63E73E19-3A31-44F2-A761-E15B679CD691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721E87-BCF6-4A41-B959-E4A2CA9CF957}"/>
              </a:ext>
            </a:extLst>
          </p:cNvPr>
          <p:cNvSpPr txBox="1"/>
          <p:nvPr/>
        </p:nvSpPr>
        <p:spPr>
          <a:xfrm>
            <a:off x="3134844" y="5997002"/>
            <a:ext cx="141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회원 정보 수정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F5067D-0CBC-4080-8AF7-F5F3EFC0D7F8}"/>
              </a:ext>
            </a:extLst>
          </p:cNvPr>
          <p:cNvSpPr txBox="1"/>
          <p:nvPr/>
        </p:nvSpPr>
        <p:spPr>
          <a:xfrm>
            <a:off x="7546949" y="5997002"/>
            <a:ext cx="2083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게시글 검색</a:t>
            </a:r>
            <a:r>
              <a:rPr lang="en-US" altLang="ko-KR" sz="1400" dirty="0"/>
              <a:t>, </a:t>
            </a:r>
            <a:r>
              <a:rPr lang="ko-KR" altLang="en-US" sz="1400" dirty="0"/>
              <a:t>회원 검색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8DB8B6F-06F1-42E5-950B-4AC1A21E0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81" y="2464405"/>
            <a:ext cx="2036026" cy="359024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9C55314-CB49-476B-AB3E-EE4982D0C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503" y="2464405"/>
            <a:ext cx="2036026" cy="359024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DCD4FCEA-A22C-4A8A-B3C5-05DD12563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823" y="2065020"/>
            <a:ext cx="2195411" cy="38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4A67E723-9FDB-44EC-AD70-DD425B5A9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810" y="2065020"/>
            <a:ext cx="2195411" cy="382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057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설계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22222"/>
                </a:solidFill>
                <a:latin typeface="+mj-lt"/>
              </a:rPr>
              <a:t>사용자 인터페이스 설계</a:t>
            </a:r>
            <a:endParaRPr lang="ko-KR" altLang="en-US" dirty="0">
              <a:latin typeface="+mj-lt"/>
            </a:endParaRPr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63E73E19-3A31-44F2-A761-E15B679CD691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41">
            <a:extLst>
              <a:ext uri="{FF2B5EF4-FFF2-40B4-BE49-F238E27FC236}">
                <a16:creationId xmlns:a16="http://schemas.microsoft.com/office/drawing/2014/main" id="{8023E9AE-CDDB-4439-B2FD-CE0D18482131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A94219-267A-4E92-B20E-F5387F354151}"/>
              </a:ext>
            </a:extLst>
          </p:cNvPr>
          <p:cNvSpPr txBox="1"/>
          <p:nvPr/>
        </p:nvSpPr>
        <p:spPr>
          <a:xfrm>
            <a:off x="867586" y="5937638"/>
            <a:ext cx="2126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게시글 작성 라이브러리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4439B6-4A4D-4C4C-B298-0CF71D907E55}"/>
              </a:ext>
            </a:extLst>
          </p:cNvPr>
          <p:cNvSpPr txBox="1"/>
          <p:nvPr/>
        </p:nvSpPr>
        <p:spPr>
          <a:xfrm>
            <a:off x="6816955" y="5937638"/>
            <a:ext cx="1180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게시글 작성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6109B2-4A74-4BDB-A1E8-02D849B87B4F}"/>
              </a:ext>
            </a:extLst>
          </p:cNvPr>
          <p:cNvSpPr txBox="1"/>
          <p:nvPr/>
        </p:nvSpPr>
        <p:spPr>
          <a:xfrm>
            <a:off x="3794657" y="5937638"/>
            <a:ext cx="17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게시글 작성 동영상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8E395A-A2F0-4B18-A186-6CE9FCD11738}"/>
              </a:ext>
            </a:extLst>
          </p:cNvPr>
          <p:cNvSpPr txBox="1"/>
          <p:nvPr/>
        </p:nvSpPr>
        <p:spPr>
          <a:xfrm>
            <a:off x="9440804" y="5937638"/>
            <a:ext cx="1632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게시글 </a:t>
            </a:r>
            <a:r>
              <a:rPr lang="ko-KR" altLang="en-US" sz="1400"/>
              <a:t>작성 취소</a:t>
            </a:r>
            <a:endParaRPr lang="ko-KR" altLang="en-US" sz="14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6B7BAA0-ADEB-4CFD-A403-B06CBED6E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2003837"/>
            <a:ext cx="2044635" cy="358717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1B2891-3C93-4986-911B-C0530759C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591" y="2003838"/>
            <a:ext cx="2050552" cy="358716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D556331-E36E-4A62-AFC7-5226619099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63" y="2003836"/>
            <a:ext cx="2050552" cy="358716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734CA26-A3D2-4D6D-B68A-663C5A0AD3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606" y="2003836"/>
            <a:ext cx="2050552" cy="358717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3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94012A2D-A14F-42AE-BDF3-CFCAC4703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86" y="1743807"/>
            <a:ext cx="2195411" cy="401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082FD182-E698-4FA9-995E-6361E1D68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125" y="1706899"/>
            <a:ext cx="2195411" cy="405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FBBE2215-D1DC-4618-86DD-8B36306D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33" y="1706898"/>
            <a:ext cx="2195411" cy="406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B6DFEB65-4614-4BDB-8079-5136E7850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176" y="1706898"/>
            <a:ext cx="2195411" cy="406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727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설계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22222"/>
                </a:solidFill>
                <a:latin typeface="+mj-lt"/>
              </a:rPr>
              <a:t>사용자 인터페이스 설계</a:t>
            </a:r>
            <a:endParaRPr lang="ko-KR" altLang="en-US" dirty="0">
              <a:latin typeface="+mj-lt"/>
            </a:endParaRPr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63E73E19-3A31-44F2-A761-E15B679CD691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078DBB-85DD-408F-8033-D01B3B6B883E}"/>
              </a:ext>
            </a:extLst>
          </p:cNvPr>
          <p:cNvSpPr txBox="1"/>
          <p:nvPr/>
        </p:nvSpPr>
        <p:spPr>
          <a:xfrm>
            <a:off x="2336658" y="6050214"/>
            <a:ext cx="271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게시글 조회</a:t>
            </a:r>
            <a:r>
              <a:rPr lang="en-US" altLang="ko-KR" sz="1400" dirty="0"/>
              <a:t>, </a:t>
            </a:r>
            <a:r>
              <a:rPr lang="ko-KR" altLang="en-US" sz="1400" dirty="0"/>
              <a:t>구독하기</a:t>
            </a:r>
            <a:r>
              <a:rPr lang="en-US" altLang="ko-KR" sz="1400" dirty="0"/>
              <a:t>, </a:t>
            </a:r>
            <a:r>
              <a:rPr lang="ko-KR" altLang="en-US" sz="1400" dirty="0"/>
              <a:t>좋아요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5DFCF8-17DC-4BD7-9DCD-CB83443AF417}"/>
              </a:ext>
            </a:extLst>
          </p:cNvPr>
          <p:cNvSpPr txBox="1"/>
          <p:nvPr/>
        </p:nvSpPr>
        <p:spPr>
          <a:xfrm>
            <a:off x="6737496" y="6050213"/>
            <a:ext cx="3517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구독</a:t>
            </a:r>
            <a:r>
              <a:rPr lang="en-US" altLang="ko-KR" sz="1400" dirty="0"/>
              <a:t>, </a:t>
            </a:r>
            <a:r>
              <a:rPr lang="ko-KR" altLang="en-US" sz="1400" dirty="0"/>
              <a:t>좋아요 취소</a:t>
            </a:r>
            <a:r>
              <a:rPr lang="en-US" altLang="ko-KR" sz="1400" dirty="0"/>
              <a:t>(</a:t>
            </a:r>
            <a:r>
              <a:rPr lang="ko-KR" altLang="en-US" sz="1400" dirty="0"/>
              <a:t>구독</a:t>
            </a:r>
            <a:r>
              <a:rPr lang="en-US" altLang="ko-KR" sz="1400" dirty="0"/>
              <a:t>, </a:t>
            </a:r>
            <a:r>
              <a:rPr lang="ko-KR" altLang="en-US" sz="1400" dirty="0"/>
              <a:t>좋아요 된 상태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526DA1F-BD23-45AA-A640-DAA4D7FDF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691" y="2136837"/>
            <a:ext cx="2031219" cy="35533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DE24014-2D9B-4F4B-BFE0-599093C7A7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090" y="2136925"/>
            <a:ext cx="2031168" cy="3553260"/>
          </a:xfrm>
          <a:prstGeom prst="rect">
            <a:avLst/>
          </a:prstGeom>
        </p:spPr>
      </p:pic>
      <p:pic>
        <p:nvPicPr>
          <p:cNvPr id="17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9553E1E8-E3CA-4C81-8EDC-78856FEA4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68" y="1912619"/>
            <a:ext cx="2195411" cy="397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DA2E733E-93A7-48F6-87ED-24D784C80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623" y="1927204"/>
            <a:ext cx="2195411" cy="395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970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설계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22222"/>
                </a:solidFill>
                <a:latin typeface="+mj-lt"/>
              </a:rPr>
              <a:t>사용자 인터페이스 설계</a:t>
            </a:r>
            <a:endParaRPr lang="ko-KR" altLang="en-US" dirty="0">
              <a:latin typeface="+mj-lt"/>
            </a:endParaRPr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63E73E19-3A31-44F2-A761-E15B679CD691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036C796-B5B2-4A53-A9C0-EFB3BDE800F1}"/>
              </a:ext>
            </a:extLst>
          </p:cNvPr>
          <p:cNvSpPr txBox="1"/>
          <p:nvPr/>
        </p:nvSpPr>
        <p:spPr>
          <a:xfrm>
            <a:off x="5674105" y="5596896"/>
            <a:ext cx="1183895" cy="306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동영상 확대</a:t>
            </a:r>
            <a:endParaRPr lang="en-US" altLang="ko-KR" sz="14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1A2A4BF-FB45-4493-BDAC-4D3FACBCF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969" y="2252824"/>
            <a:ext cx="5100528" cy="2865873"/>
          </a:xfrm>
          <a:prstGeom prst="rect">
            <a:avLst/>
          </a:prstGeom>
        </p:spPr>
      </p:pic>
      <p:pic>
        <p:nvPicPr>
          <p:cNvPr id="22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9F55EF7F-ED2E-4E33-A9E2-A931B02FB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647233" y="812828"/>
            <a:ext cx="3135287" cy="571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245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설계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22222"/>
                </a:solidFill>
                <a:latin typeface="+mj-lt"/>
              </a:rPr>
              <a:t>사용자 인터페이스 설계</a:t>
            </a:r>
            <a:endParaRPr lang="ko-KR" alt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F1A3D9-D340-4150-AD11-EF6E1032B31B}"/>
              </a:ext>
            </a:extLst>
          </p:cNvPr>
          <p:cNvSpPr txBox="1"/>
          <p:nvPr/>
        </p:nvSpPr>
        <p:spPr>
          <a:xfrm>
            <a:off x="5528984" y="6036714"/>
            <a:ext cx="1134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게시글 삭제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4290F6A-4351-4F1E-99EE-9C2E07AA2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027" y="2168308"/>
            <a:ext cx="2047946" cy="359120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F0A13B6A-6A54-4312-891B-2C10AB09B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294" y="1941625"/>
            <a:ext cx="2195411" cy="402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630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설계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22222"/>
                </a:solidFill>
                <a:latin typeface="+mj-lt"/>
              </a:rPr>
              <a:t>사용자 인터페이스 설계</a:t>
            </a:r>
            <a:endParaRPr lang="ko-KR" altLang="en-US" dirty="0">
              <a:latin typeface="+mj-lt"/>
            </a:endParaRPr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63E73E19-3A31-44F2-A761-E15B679CD691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41">
            <a:extLst>
              <a:ext uri="{FF2B5EF4-FFF2-40B4-BE49-F238E27FC236}">
                <a16:creationId xmlns:a16="http://schemas.microsoft.com/office/drawing/2014/main" id="{676679A5-814B-43DC-B5F4-64BDC722D13B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0D5B11A-8379-4395-A2E3-FD4744D31832}"/>
              </a:ext>
            </a:extLst>
          </p:cNvPr>
          <p:cNvSpPr txBox="1"/>
          <p:nvPr/>
        </p:nvSpPr>
        <p:spPr>
          <a:xfrm>
            <a:off x="2824673" y="5904123"/>
            <a:ext cx="141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댓글 조회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0C6F70-8CA4-4E2D-AE57-539EC789DFB8}"/>
              </a:ext>
            </a:extLst>
          </p:cNvPr>
          <p:cNvSpPr txBox="1"/>
          <p:nvPr/>
        </p:nvSpPr>
        <p:spPr>
          <a:xfrm>
            <a:off x="8407722" y="5925541"/>
            <a:ext cx="141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댓글 달기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6613F-F38A-4318-A120-71D72F142D65}"/>
              </a:ext>
            </a:extLst>
          </p:cNvPr>
          <p:cNvSpPr txBox="1"/>
          <p:nvPr/>
        </p:nvSpPr>
        <p:spPr>
          <a:xfrm>
            <a:off x="5614977" y="5906938"/>
            <a:ext cx="141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댓글 삭제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AFA7A3B-30A0-458E-8F2F-49E291D22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650" y="2123082"/>
            <a:ext cx="1989212" cy="347986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E20D6ED-C0E4-4719-929D-AF65859043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828" y="2109748"/>
            <a:ext cx="1989212" cy="347986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0F71B68-42C0-43B9-80B8-02627B5E15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984" y="2109748"/>
            <a:ext cx="1989212" cy="348821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5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6E73057D-6AE7-4D4E-8B77-3FD1AD6CC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550" y="1901611"/>
            <a:ext cx="2195411" cy="389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A3DC90E8-4571-4F13-8D87-72DFA2E8D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728" y="1894285"/>
            <a:ext cx="2195411" cy="388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AD197CDE-87E6-41A1-97D7-353219406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639" y="1888277"/>
            <a:ext cx="2195411" cy="390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674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설계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22222"/>
                </a:solidFill>
                <a:latin typeface="+mj-lt"/>
              </a:rPr>
              <a:t>사용자 인터페이스 설계</a:t>
            </a:r>
            <a:endParaRPr lang="ko-KR" altLang="en-US" dirty="0">
              <a:latin typeface="+mj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15776F7-585B-40D4-AD06-24EBCEE7A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75902320" descr="EMB00005a545160">
            <a:extLst>
              <a:ext uri="{FF2B5EF4-FFF2-40B4-BE49-F238E27FC236}">
                <a16:creationId xmlns:a16="http://schemas.microsoft.com/office/drawing/2014/main" id="{837AC8DA-D3F6-4666-9BB4-AB49CB542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993" y="1743807"/>
            <a:ext cx="5434013" cy="387826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60AE78-27B6-47BC-81AA-0C66CB50ECAD}"/>
              </a:ext>
            </a:extLst>
          </p:cNvPr>
          <p:cNvSpPr txBox="1"/>
          <p:nvPr/>
        </p:nvSpPr>
        <p:spPr>
          <a:xfrm>
            <a:off x="4957995" y="5898057"/>
            <a:ext cx="2276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스마트 글래스</a:t>
            </a:r>
            <a:r>
              <a:rPr lang="ko-KR" altLang="en-US" sz="1400" dirty="0"/>
              <a:t> 디스플레이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8B384DD-9B94-4A5B-BECA-F9C1362D0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_x449275760" descr="EMB000051705981">
            <a:extLst>
              <a:ext uri="{FF2B5EF4-FFF2-40B4-BE49-F238E27FC236}">
                <a16:creationId xmlns:a16="http://schemas.microsoft.com/office/drawing/2014/main" id="{CA45490C-82D3-48E9-8AF0-1E553D37C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167" y="3959124"/>
            <a:ext cx="2094108" cy="155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B6B21B-F632-472E-8EB8-46E4D7D58D9D}"/>
              </a:ext>
            </a:extLst>
          </p:cNvPr>
          <p:cNvSpPr/>
          <p:nvPr/>
        </p:nvSpPr>
        <p:spPr>
          <a:xfrm>
            <a:off x="1845167" y="5516605"/>
            <a:ext cx="1986441" cy="346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디스플레이 분광기 조립형</a:t>
            </a:r>
            <a:endParaRPr lang="ko-KR" altLang="en-US" sz="1200" kern="0" dirty="0">
              <a:solidFill>
                <a:srgbClr val="000000"/>
              </a:solidFill>
              <a:latin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044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설계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22222"/>
                </a:solidFill>
                <a:latin typeface="+mj-lt"/>
              </a:rPr>
              <a:t>하드웨어 설계</a:t>
            </a:r>
            <a:endParaRPr lang="ko-KR" altLang="en-US" dirty="0">
              <a:latin typeface="+mj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9D60858-BAEF-40C3-9ADA-DF3B15F65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5981" y="812801"/>
            <a:ext cx="619019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_x275902160" descr="EMB00005a545163">
            <a:extLst>
              <a:ext uri="{FF2B5EF4-FFF2-40B4-BE49-F238E27FC236}">
                <a16:creationId xmlns:a16="http://schemas.microsoft.com/office/drawing/2014/main" id="{0C834EDF-0A80-4D5B-9238-9FFC559AF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852" y="1588693"/>
            <a:ext cx="4964296" cy="47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DF89CA-F60E-4344-B119-0105C4E349A7}"/>
              </a:ext>
            </a:extLst>
          </p:cNvPr>
          <p:cNvSpPr txBox="1"/>
          <p:nvPr/>
        </p:nvSpPr>
        <p:spPr>
          <a:xfrm>
            <a:off x="3744480" y="6043066"/>
            <a:ext cx="253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스마트 </a:t>
            </a:r>
            <a:r>
              <a:rPr lang="ko-KR" altLang="en-US" sz="1400" dirty="0" err="1"/>
              <a:t>글래스</a:t>
            </a:r>
            <a:r>
              <a:rPr lang="ko-KR" altLang="en-US" sz="1400" dirty="0"/>
              <a:t> 구조도</a:t>
            </a:r>
          </a:p>
        </p:txBody>
      </p:sp>
    </p:spTree>
    <p:extLst>
      <p:ext uri="{BB962C8B-B14F-4D97-AF65-F5344CB8AC3E}">
        <p14:creationId xmlns:p14="http://schemas.microsoft.com/office/powerpoint/2010/main" val="506397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설계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22222"/>
                </a:solidFill>
                <a:latin typeface="+mj-lt"/>
              </a:rPr>
              <a:t>하드웨어 설계</a:t>
            </a:r>
            <a:endParaRPr lang="ko-KR" altLang="en-US" dirty="0">
              <a:latin typeface="+mj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9D60858-BAEF-40C3-9ADA-DF3B15F65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5981" y="812801"/>
            <a:ext cx="579323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F89CA-F60E-4344-B119-0105C4E349A7}"/>
              </a:ext>
            </a:extLst>
          </p:cNvPr>
          <p:cNvSpPr txBox="1"/>
          <p:nvPr/>
        </p:nvSpPr>
        <p:spPr>
          <a:xfrm>
            <a:off x="5170171" y="6041290"/>
            <a:ext cx="253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스마트 </a:t>
            </a:r>
            <a:r>
              <a:rPr lang="ko-KR" altLang="en-US" sz="1400" dirty="0" err="1"/>
              <a:t>글래스</a:t>
            </a:r>
            <a:r>
              <a:rPr lang="ko-KR" altLang="en-US" sz="1400" dirty="0"/>
              <a:t> 구조도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F033DCA-87A4-440B-935D-3E9537A19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5981" y="1117672"/>
            <a:ext cx="716488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127639912" descr="EMB00005a54516a">
            <a:extLst>
              <a:ext uri="{FF2B5EF4-FFF2-40B4-BE49-F238E27FC236}">
                <a16:creationId xmlns:a16="http://schemas.microsoft.com/office/drawing/2014/main" id="{F59036DE-8521-46C9-964D-A6E08F7C3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981" y="1574872"/>
            <a:ext cx="5380038" cy="427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449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설계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22222"/>
                </a:solidFill>
                <a:latin typeface="+mj-lt"/>
              </a:rPr>
              <a:t>하드웨어 설계</a:t>
            </a:r>
            <a:endParaRPr lang="ko-KR" altLang="en-US" dirty="0">
              <a:latin typeface="+mj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9D60858-BAEF-40C3-9ADA-DF3B15F65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5981" y="812801"/>
            <a:ext cx="579323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F033DCA-87A4-440B-935D-3E9537A19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5981" y="1117672"/>
            <a:ext cx="716488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B923171-E40B-45A2-AB41-E0E6E82DF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94964056" descr="EMB000051705962">
            <a:extLst>
              <a:ext uri="{FF2B5EF4-FFF2-40B4-BE49-F238E27FC236}">
                <a16:creationId xmlns:a16="http://schemas.microsoft.com/office/drawing/2014/main" id="{B68702D8-C7DF-4BFD-AF93-B62B87DC3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13" y="1918397"/>
            <a:ext cx="2374345" cy="176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29011C13-1EEE-48A1-90BA-136F2821A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443890120" descr="EMB000051705965">
            <a:extLst>
              <a:ext uri="{FF2B5EF4-FFF2-40B4-BE49-F238E27FC236}">
                <a16:creationId xmlns:a16="http://schemas.microsoft.com/office/drawing/2014/main" id="{229FA3C0-3FF4-4E6C-8FA0-E2F0E46D6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13" y="4135248"/>
            <a:ext cx="2373870" cy="176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805E963F-1175-4CA6-8582-CBF917698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294967584" descr="EMB00005170596a">
            <a:extLst>
              <a:ext uri="{FF2B5EF4-FFF2-40B4-BE49-F238E27FC236}">
                <a16:creationId xmlns:a16="http://schemas.microsoft.com/office/drawing/2014/main" id="{D821A8C0-EC4E-4FAC-A68D-D621CAD3E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981" y="1941627"/>
            <a:ext cx="2374345" cy="176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8">
            <a:extLst>
              <a:ext uri="{FF2B5EF4-FFF2-40B4-BE49-F238E27FC236}">
                <a16:creationId xmlns:a16="http://schemas.microsoft.com/office/drawing/2014/main" id="{083A7B66-4770-45A0-92D1-1D7103625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443893504" descr="EMB00005170596d">
            <a:extLst>
              <a:ext uri="{FF2B5EF4-FFF2-40B4-BE49-F238E27FC236}">
                <a16:creationId xmlns:a16="http://schemas.microsoft.com/office/drawing/2014/main" id="{4333ACC9-C233-4D66-8774-89E810509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720" y="4135248"/>
            <a:ext cx="2373095" cy="176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07868E55-E175-4F01-BABC-B609D6B14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449258048" descr="EMB000051705972">
            <a:extLst>
              <a:ext uri="{FF2B5EF4-FFF2-40B4-BE49-F238E27FC236}">
                <a16:creationId xmlns:a16="http://schemas.microsoft.com/office/drawing/2014/main" id="{A3B37EF8-ED81-48F4-8B45-4969C5CBC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149" y="1918397"/>
            <a:ext cx="2373389" cy="176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2">
            <a:extLst>
              <a:ext uri="{FF2B5EF4-FFF2-40B4-BE49-F238E27FC236}">
                <a16:creationId xmlns:a16="http://schemas.microsoft.com/office/drawing/2014/main" id="{FC6A8572-BD25-48BE-B349-961860726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5" name="_x449273960" descr="EMB000051705975">
            <a:extLst>
              <a:ext uri="{FF2B5EF4-FFF2-40B4-BE49-F238E27FC236}">
                <a16:creationId xmlns:a16="http://schemas.microsoft.com/office/drawing/2014/main" id="{E3F3142F-9D85-493D-9EE6-C37D24C44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853" y="4135248"/>
            <a:ext cx="2373096" cy="176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4">
            <a:extLst>
              <a:ext uri="{FF2B5EF4-FFF2-40B4-BE49-F238E27FC236}">
                <a16:creationId xmlns:a16="http://schemas.microsoft.com/office/drawing/2014/main" id="{FC162421-B44D-4249-840F-A14A4B0D1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7" name="_x449277488" descr="EMB00005170597b">
            <a:extLst>
              <a:ext uri="{FF2B5EF4-FFF2-40B4-BE49-F238E27FC236}">
                <a16:creationId xmlns:a16="http://schemas.microsoft.com/office/drawing/2014/main" id="{E4AFE664-3EFC-4A76-A3F2-A2786E4EA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361" y="1942344"/>
            <a:ext cx="2373389" cy="176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6">
            <a:extLst>
              <a:ext uri="{FF2B5EF4-FFF2-40B4-BE49-F238E27FC236}">
                <a16:creationId xmlns:a16="http://schemas.microsoft.com/office/drawing/2014/main" id="{22604312-652B-414B-AC41-0164EA4EE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9" name="_x449253512" descr="EMB00005170597e">
            <a:extLst>
              <a:ext uri="{FF2B5EF4-FFF2-40B4-BE49-F238E27FC236}">
                <a16:creationId xmlns:a16="http://schemas.microsoft.com/office/drawing/2014/main" id="{523F5BF8-B7E1-4941-90B2-7B0645BC2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361" y="4135248"/>
            <a:ext cx="2373931" cy="176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FD2F31-259D-4070-9802-582C67BFE330}"/>
              </a:ext>
            </a:extLst>
          </p:cNvPr>
          <p:cNvSpPr/>
          <p:nvPr/>
        </p:nvSpPr>
        <p:spPr>
          <a:xfrm>
            <a:off x="1044164" y="3661135"/>
            <a:ext cx="1733167" cy="473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kern="0">
                <a:solidFill>
                  <a:srgbClr val="000000"/>
                </a:solidFill>
                <a:latin typeface="맑은 고딕" panose="020B0503020000020004" pitchFamily="50" charset="-127"/>
              </a:rPr>
              <a:t>우측 캡 조립형</a:t>
            </a:r>
            <a:endParaRPr lang="ko-KR" altLang="en-US" kern="0" dirty="0">
              <a:solidFill>
                <a:srgbClr val="000000"/>
              </a:solidFill>
              <a:latin typeface="바탕" panose="02030600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AFAAFB-0C89-42F9-B69B-BF2DC3140700}"/>
              </a:ext>
            </a:extLst>
          </p:cNvPr>
          <p:cNvSpPr/>
          <p:nvPr/>
        </p:nvSpPr>
        <p:spPr>
          <a:xfrm>
            <a:off x="813331" y="5877016"/>
            <a:ext cx="2194832" cy="473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우측 받침대 조립형</a:t>
            </a:r>
            <a:endParaRPr lang="ko-KR" altLang="en-US" kern="0" dirty="0">
              <a:solidFill>
                <a:srgbClr val="000000"/>
              </a:solidFill>
              <a:latin typeface="바탕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C2ECFFE-A024-4A1B-8C5C-C380A83F259B}"/>
              </a:ext>
            </a:extLst>
          </p:cNvPr>
          <p:cNvSpPr/>
          <p:nvPr/>
        </p:nvSpPr>
        <p:spPr>
          <a:xfrm>
            <a:off x="3503742" y="3661134"/>
            <a:ext cx="2276584" cy="473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우측 후면 캡 조립형</a:t>
            </a:r>
            <a:endParaRPr lang="ko-KR" altLang="en-US" kern="0" dirty="0">
              <a:solidFill>
                <a:srgbClr val="000000"/>
              </a:solidFill>
              <a:latin typeface="바탕" panose="02030600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6967F7-D37E-4EF4-ABAE-9B7E13467D0C}"/>
              </a:ext>
            </a:extLst>
          </p:cNvPr>
          <p:cNvSpPr/>
          <p:nvPr/>
        </p:nvSpPr>
        <p:spPr>
          <a:xfrm>
            <a:off x="3224028" y="5845536"/>
            <a:ext cx="2738249" cy="473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우측 후면 받침대 조립형</a:t>
            </a:r>
            <a:endParaRPr lang="ko-KR" altLang="en-US" kern="0" dirty="0">
              <a:solidFill>
                <a:srgbClr val="000000"/>
              </a:solidFill>
              <a:latin typeface="바탕" panose="02030600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D10ABA8-9F0F-4795-86AF-0060BCB73455}"/>
              </a:ext>
            </a:extLst>
          </p:cNvPr>
          <p:cNvSpPr/>
          <p:nvPr/>
        </p:nvSpPr>
        <p:spPr>
          <a:xfrm>
            <a:off x="6143976" y="3661134"/>
            <a:ext cx="2276585" cy="473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좌측 후면 캡 조립형</a:t>
            </a:r>
            <a:endParaRPr lang="ko-KR" altLang="en-US" kern="0" dirty="0">
              <a:solidFill>
                <a:srgbClr val="000000"/>
              </a:solidFill>
              <a:latin typeface="바탕" panose="02030600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E6007B5-D6DA-4ED8-8EAF-CC9902ABFBB5}"/>
              </a:ext>
            </a:extLst>
          </p:cNvPr>
          <p:cNvSpPr/>
          <p:nvPr/>
        </p:nvSpPr>
        <p:spPr>
          <a:xfrm>
            <a:off x="5896963" y="5844565"/>
            <a:ext cx="2738249" cy="473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kern="0">
                <a:solidFill>
                  <a:srgbClr val="000000"/>
                </a:solidFill>
                <a:latin typeface="맑은 고딕" panose="020B0503020000020004" pitchFamily="50" charset="-127"/>
              </a:rPr>
              <a:t>좌측 후면 받침대 조립형</a:t>
            </a:r>
            <a:endParaRPr lang="ko-KR" altLang="en-US" kern="0" dirty="0">
              <a:solidFill>
                <a:srgbClr val="000000"/>
              </a:solidFill>
              <a:latin typeface="바탕" panose="02030600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C50659-F70B-4396-BE9E-653573D0429D}"/>
              </a:ext>
            </a:extLst>
          </p:cNvPr>
          <p:cNvSpPr/>
          <p:nvPr/>
        </p:nvSpPr>
        <p:spPr>
          <a:xfrm>
            <a:off x="9089471" y="3661133"/>
            <a:ext cx="1733167" cy="473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좌측 캡 조립형</a:t>
            </a:r>
            <a:endParaRPr lang="ko-KR" altLang="en-US" kern="0" dirty="0">
              <a:solidFill>
                <a:srgbClr val="000000"/>
              </a:solidFill>
              <a:latin typeface="바탕" panose="02030600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6160DDB-9F04-4EBF-9445-AA4657514DDA}"/>
              </a:ext>
            </a:extLst>
          </p:cNvPr>
          <p:cNvSpPr/>
          <p:nvPr/>
        </p:nvSpPr>
        <p:spPr>
          <a:xfrm>
            <a:off x="8858638" y="5875372"/>
            <a:ext cx="2194832" cy="473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좌측 받침대 조립형</a:t>
            </a:r>
            <a:endParaRPr lang="ko-KR" altLang="en-US" kern="0" dirty="0">
              <a:solidFill>
                <a:srgbClr val="000000"/>
              </a:solidFill>
              <a:latin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511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endParaRPr lang="en-US" sz="2200" b="1" dirty="0">
              <a:solidFill>
                <a:srgbClr val="AAC0E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부제목 2">
            <a:extLst>
              <a:ext uri="{FF2B5EF4-FFF2-40B4-BE49-F238E27FC236}">
                <a16:creationId xmlns:a16="http://schemas.microsoft.com/office/drawing/2014/main" id="{1360B975-6DD1-4AB1-A96D-4A774C90DEFB}"/>
              </a:ext>
            </a:extLst>
          </p:cNvPr>
          <p:cNvSpPr txBox="1">
            <a:spLocks/>
          </p:cNvSpPr>
          <p:nvPr/>
        </p:nvSpPr>
        <p:spPr>
          <a:xfrm>
            <a:off x="942975" y="1518410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스퀘어" panose="020B0600000101010101"/>
              </a:rPr>
              <a:t>개요</a:t>
            </a:r>
            <a:endParaRPr lang="en-US" altLang="ko-KR" sz="20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스퀘어" panose="020B0600000101010101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스퀘어" panose="020B0600000101010101"/>
              </a:rPr>
              <a:t>인터페이스 설계</a:t>
            </a:r>
            <a:endParaRPr lang="en-US" altLang="ko-KR" sz="20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스퀘어" panose="020B0600000101010101"/>
            </a:endParaRPr>
          </a:p>
          <a:p>
            <a:pPr>
              <a:lnSpc>
                <a:spcPct val="175000"/>
              </a:lnSpc>
            </a:pPr>
            <a:r>
              <a:rPr lang="en-US" altLang="ko-KR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스퀘어" panose="020B0600000101010101"/>
              </a:rPr>
              <a:t>     2.1. </a:t>
            </a:r>
            <a:r>
              <a:rPr lang="ko-KR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스퀘어" panose="020B0600000101010101"/>
              </a:rPr>
              <a:t>사용자 인터페이스 설계</a:t>
            </a:r>
            <a:endParaRPr lang="en-US" altLang="ko-KR" sz="20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스퀘어" panose="020B0600000101010101"/>
            </a:endParaRPr>
          </a:p>
          <a:p>
            <a:pPr>
              <a:lnSpc>
                <a:spcPct val="175000"/>
              </a:lnSpc>
            </a:pPr>
            <a:r>
              <a:rPr lang="en-US" altLang="ko-KR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스퀘어" panose="020B0600000101010101"/>
              </a:rPr>
              <a:t>     2.2. </a:t>
            </a:r>
            <a:r>
              <a:rPr lang="ko-KR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스퀘어" panose="020B0600000101010101"/>
              </a:rPr>
              <a:t>하드웨어 설계</a:t>
            </a:r>
            <a:endParaRPr lang="en-US" altLang="ko-KR" sz="20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스퀘어" panose="020B0600000101010101"/>
            </a:endParaRPr>
          </a:p>
          <a:p>
            <a:pPr>
              <a:lnSpc>
                <a:spcPct val="175000"/>
              </a:lnSpc>
            </a:pPr>
            <a:r>
              <a:rPr lang="en-US" altLang="ko-KR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스퀘어" panose="020B0600000101010101"/>
              </a:rPr>
              <a:t>3.  </a:t>
            </a:r>
            <a:r>
              <a:rPr lang="ko-KR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스퀘어" panose="020B0600000101010101"/>
              </a:rPr>
              <a:t>구조 설계</a:t>
            </a:r>
            <a:endParaRPr lang="en-US" altLang="ko-KR" sz="20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스퀘어" panose="020B0600000101010101"/>
            </a:endParaRPr>
          </a:p>
          <a:p>
            <a:pPr>
              <a:lnSpc>
                <a:spcPct val="175000"/>
              </a:lnSpc>
            </a:pPr>
            <a:r>
              <a:rPr lang="en-US" altLang="ko-KR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스퀘어" panose="020B0600000101010101"/>
              </a:rPr>
              <a:t>     3.1. </a:t>
            </a:r>
            <a:r>
              <a:rPr lang="ko-KR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스퀘어" panose="020B0600000101010101"/>
              </a:rPr>
              <a:t>클래스 설계</a:t>
            </a:r>
            <a:endParaRPr lang="en-US" altLang="ko-KR" sz="20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스퀘어" panose="020B0600000101010101"/>
            </a:endParaRPr>
          </a:p>
          <a:p>
            <a:pPr>
              <a:lnSpc>
                <a:spcPct val="175000"/>
              </a:lnSpc>
            </a:pPr>
            <a:r>
              <a:rPr lang="en-US" altLang="ko-KR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스퀘어" panose="020B0600000101010101"/>
              </a:rPr>
              <a:t>     3.2. </a:t>
            </a:r>
            <a:r>
              <a:rPr lang="ko-KR" altLang="en-US" sz="20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스퀘어" panose="020B0600000101010101"/>
              </a:rPr>
              <a:t>유스케이스</a:t>
            </a:r>
            <a:r>
              <a:rPr lang="ko-KR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스퀘어" panose="020B0600000101010101"/>
              </a:rPr>
              <a:t> 실체화</a:t>
            </a:r>
            <a:endParaRPr lang="en-US" altLang="ko-KR" sz="20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스퀘어" panose="020B0600000101010101"/>
            </a:endParaRPr>
          </a:p>
          <a:p>
            <a:pPr>
              <a:lnSpc>
                <a:spcPct val="175000"/>
              </a:lnSpc>
            </a:pPr>
            <a:r>
              <a:rPr lang="en-US" altLang="ko-KR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스퀘어" panose="020B0600000101010101"/>
              </a:rPr>
              <a:t>     3.3. </a:t>
            </a:r>
            <a:r>
              <a:rPr lang="ko-KR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스퀘어" panose="020B0600000101010101"/>
              </a:rPr>
              <a:t>컴포넌트 설계</a:t>
            </a:r>
            <a:endParaRPr lang="en-US" altLang="ko-KR" sz="20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스퀘어" panose="020B0600000101010101"/>
            </a:endParaRPr>
          </a:p>
          <a:p>
            <a:pPr>
              <a:lnSpc>
                <a:spcPct val="175000"/>
              </a:lnSpc>
            </a:pPr>
            <a:r>
              <a:rPr lang="en-US" altLang="ko-KR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스퀘어" panose="020B0600000101010101"/>
              </a:rPr>
              <a:t>     3.4. </a:t>
            </a:r>
            <a:r>
              <a:rPr lang="ko-KR" altLang="en-US" sz="20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스퀘어" panose="020B0600000101010101"/>
              </a:rPr>
              <a:t>아키텍쳐</a:t>
            </a:r>
            <a:r>
              <a:rPr lang="ko-KR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스퀘어" panose="020B0600000101010101"/>
              </a:rPr>
              <a:t> 설계</a:t>
            </a:r>
            <a:endParaRPr lang="en-US" altLang="ko-KR" sz="20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스퀘어" panose="020B0600000101010101"/>
            </a:endParaRPr>
          </a:p>
          <a:p>
            <a:pPr>
              <a:lnSpc>
                <a:spcPct val="175000"/>
              </a:lnSpc>
            </a:pPr>
            <a:r>
              <a:rPr lang="en-US" altLang="ko-KR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스퀘어" panose="020B0600000101010101"/>
              </a:rPr>
              <a:t>4. </a:t>
            </a:r>
            <a:r>
              <a:rPr lang="ko-KR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스퀘어" panose="020B0600000101010101"/>
              </a:rPr>
              <a:t>데이터 설계</a:t>
            </a:r>
            <a:endParaRPr lang="en-US" altLang="ko-KR" sz="20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스퀘어" panose="020B0600000101010101"/>
            </a:endParaRPr>
          </a:p>
          <a:p>
            <a:pPr>
              <a:lnSpc>
                <a:spcPct val="175000"/>
              </a:lnSpc>
            </a:pPr>
            <a:r>
              <a:rPr lang="en-US" altLang="ko-KR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스퀘어" panose="020B0600000101010101"/>
              </a:rPr>
              <a:t>     4.1. E-R </a:t>
            </a:r>
            <a:r>
              <a:rPr lang="ko-KR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스퀘어" panose="020B0600000101010101"/>
              </a:rPr>
              <a:t>다이어그램</a:t>
            </a:r>
            <a:endParaRPr lang="en-US" altLang="ko-KR" sz="20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스퀘어" panose="020B0600000101010101"/>
            </a:endParaRPr>
          </a:p>
          <a:p>
            <a:pPr>
              <a:lnSpc>
                <a:spcPct val="175000"/>
              </a:lnSpc>
            </a:pPr>
            <a:r>
              <a:rPr lang="en-US" altLang="ko-KR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스퀘어" panose="020B0600000101010101"/>
              </a:rPr>
              <a:t>     4.2. NoSQL </a:t>
            </a:r>
            <a:r>
              <a:rPr lang="ko-KR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스퀘어" panose="020B0600000101010101"/>
              </a:rPr>
              <a:t>모델</a:t>
            </a:r>
            <a:endParaRPr lang="en-US" altLang="ko-KR" sz="20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스퀘어" panose="020B0600000101010101"/>
            </a:endParaRPr>
          </a:p>
          <a:p>
            <a:pPr>
              <a:lnSpc>
                <a:spcPct val="175000"/>
              </a:lnSpc>
            </a:pPr>
            <a:endParaRPr lang="en-US" altLang="ko-KR" sz="20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스퀘어" panose="020B0600000101010101"/>
            </a:endParaRPr>
          </a:p>
          <a:p>
            <a:pPr>
              <a:lnSpc>
                <a:spcPct val="175000"/>
              </a:lnSpc>
            </a:pPr>
            <a:endParaRPr lang="en-US" altLang="ko-KR" sz="20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스퀘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161722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 설계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22222"/>
                </a:solidFill>
                <a:latin typeface="+mj-lt"/>
              </a:rPr>
              <a:t>클래스 설계</a:t>
            </a:r>
            <a:endParaRPr lang="ko-KR" altLang="en-US" dirty="0">
              <a:latin typeface="+mj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2A5589F-DF06-4FA4-ADB9-5B331772A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0676" y="128660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127640552" descr="EMB00005a5451d6">
            <a:extLst>
              <a:ext uri="{FF2B5EF4-FFF2-40B4-BE49-F238E27FC236}">
                <a16:creationId xmlns:a16="http://schemas.microsoft.com/office/drawing/2014/main" id="{B89C5FD9-4A81-4A8B-8CD9-943F4FDA9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9" y="1615849"/>
            <a:ext cx="8396285" cy="461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497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 설계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22222"/>
                </a:solidFill>
                <a:latin typeface="+mj-lt"/>
              </a:rPr>
              <a:t>클래스 설계</a:t>
            </a:r>
            <a:endParaRPr lang="ko-KR" altLang="en-US" dirty="0">
              <a:latin typeface="+mj-lt"/>
            </a:endParaRPr>
          </a:p>
        </p:txBody>
      </p:sp>
      <p:pic>
        <p:nvPicPr>
          <p:cNvPr id="6145" name="_x127642072" descr="EMB00005a5451d9">
            <a:extLst>
              <a:ext uri="{FF2B5EF4-FFF2-40B4-BE49-F238E27FC236}">
                <a16:creationId xmlns:a16="http://schemas.microsoft.com/office/drawing/2014/main" id="{65F0D3FA-3FD8-49C8-971A-DA4E74903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231" y="2099428"/>
            <a:ext cx="2141538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927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 설계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222222"/>
                </a:solidFill>
                <a:latin typeface="+mj-lt"/>
              </a:rPr>
              <a:t>유스케이스</a:t>
            </a:r>
            <a:r>
              <a:rPr lang="ko-KR" altLang="en-US" b="1" dirty="0">
                <a:solidFill>
                  <a:srgbClr val="222222"/>
                </a:solidFill>
                <a:latin typeface="+mj-lt"/>
              </a:rPr>
              <a:t> 실체화</a:t>
            </a:r>
            <a:endParaRPr lang="ko-KR" altLang="en-US" dirty="0">
              <a:latin typeface="+mj-lt"/>
            </a:endParaRPr>
          </a:p>
        </p:txBody>
      </p:sp>
      <p:pic>
        <p:nvPicPr>
          <p:cNvPr id="7169" name="_x127640552" descr="EMB00005a5451dd">
            <a:extLst>
              <a:ext uri="{FF2B5EF4-FFF2-40B4-BE49-F238E27FC236}">
                <a16:creationId xmlns:a16="http://schemas.microsoft.com/office/drawing/2014/main" id="{28C0F744-D3D3-4AB3-96FB-ACE6DF891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546" y="1233092"/>
            <a:ext cx="4947070" cy="551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763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 설계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222222"/>
                </a:solidFill>
                <a:latin typeface="+mj-lt"/>
              </a:rPr>
              <a:t>유스케이스</a:t>
            </a:r>
            <a:r>
              <a:rPr lang="ko-KR" altLang="en-US" b="1" dirty="0">
                <a:solidFill>
                  <a:srgbClr val="222222"/>
                </a:solidFill>
                <a:latin typeface="+mj-lt"/>
              </a:rPr>
              <a:t> 실체화</a:t>
            </a:r>
            <a:endParaRPr lang="ko-KR" altLang="en-US" dirty="0">
              <a:latin typeface="+mj-lt"/>
            </a:endParaRPr>
          </a:p>
        </p:txBody>
      </p:sp>
      <p:pic>
        <p:nvPicPr>
          <p:cNvPr id="8193" name="_x106237560" descr="EMB00005a5451e1">
            <a:extLst>
              <a:ext uri="{FF2B5EF4-FFF2-40B4-BE49-F238E27FC236}">
                <a16:creationId xmlns:a16="http://schemas.microsoft.com/office/drawing/2014/main" id="{77FDC9FC-1177-4605-9C36-C6B0D3EA1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006" y="1196178"/>
            <a:ext cx="5487988" cy="558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774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 설계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22222"/>
                </a:solidFill>
                <a:latin typeface="+mj-lt"/>
              </a:rPr>
              <a:t>컴포넌트 설계</a:t>
            </a:r>
            <a:endParaRPr lang="ko-KR" altLang="en-US" dirty="0">
              <a:latin typeface="+mj-lt"/>
            </a:endParaRPr>
          </a:p>
        </p:txBody>
      </p:sp>
      <p:pic>
        <p:nvPicPr>
          <p:cNvPr id="9217" name="_x128632056" descr="EMB00005a5451e5">
            <a:extLst>
              <a:ext uri="{FF2B5EF4-FFF2-40B4-BE49-F238E27FC236}">
                <a16:creationId xmlns:a16="http://schemas.microsoft.com/office/drawing/2014/main" id="{FC16522E-E326-45A4-9744-B3DACC06C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999" y="80173"/>
            <a:ext cx="6020002" cy="669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594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 설계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222222"/>
                </a:solidFill>
                <a:latin typeface="+mj-lt"/>
              </a:rPr>
              <a:t>아키텍쳐</a:t>
            </a:r>
            <a:r>
              <a:rPr lang="ko-KR" altLang="en-US" b="1" dirty="0">
                <a:solidFill>
                  <a:srgbClr val="222222"/>
                </a:solidFill>
                <a:latin typeface="+mj-lt"/>
              </a:rPr>
              <a:t> 설계</a:t>
            </a:r>
            <a:endParaRPr lang="ko-KR" altLang="en-US" dirty="0">
              <a:latin typeface="+mj-lt"/>
            </a:endParaRPr>
          </a:p>
        </p:txBody>
      </p:sp>
      <p:pic>
        <p:nvPicPr>
          <p:cNvPr id="10241" name="_x443467360" descr="EMB00005a5451ed">
            <a:extLst>
              <a:ext uri="{FF2B5EF4-FFF2-40B4-BE49-F238E27FC236}">
                <a16:creationId xmlns:a16="http://schemas.microsoft.com/office/drawing/2014/main" id="{8334CF11-B52D-44D4-988F-72F6F9DE3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076" y="1790415"/>
            <a:ext cx="7834825" cy="417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657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 설계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222222"/>
                </a:solidFill>
                <a:latin typeface="+mj-lt"/>
              </a:rPr>
              <a:t>아키텍쳐</a:t>
            </a:r>
            <a:r>
              <a:rPr lang="ko-KR" altLang="en-US" b="1" dirty="0">
                <a:solidFill>
                  <a:srgbClr val="222222"/>
                </a:solidFill>
                <a:latin typeface="+mj-lt"/>
              </a:rPr>
              <a:t> 설계</a:t>
            </a:r>
            <a:endParaRPr lang="ko-KR" altLang="en-US" dirty="0">
              <a:latin typeface="+mj-lt"/>
            </a:endParaRPr>
          </a:p>
        </p:txBody>
      </p:sp>
      <p:pic>
        <p:nvPicPr>
          <p:cNvPr id="11265" name="_x443470240" descr="EMB00005a5451f0">
            <a:extLst>
              <a:ext uri="{FF2B5EF4-FFF2-40B4-BE49-F238E27FC236}">
                <a16:creationId xmlns:a16="http://schemas.microsoft.com/office/drawing/2014/main" id="{5B3B81EB-E568-4F04-B0B4-CE328E378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639" y="1663696"/>
            <a:ext cx="7908721" cy="418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791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설계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22222"/>
                </a:solidFill>
                <a:latin typeface="+mj-lt"/>
              </a:rPr>
              <a:t>E-R</a:t>
            </a:r>
            <a:r>
              <a:rPr lang="ko-KR" altLang="en-US" b="1" dirty="0">
                <a:solidFill>
                  <a:srgbClr val="222222"/>
                </a:solidFill>
                <a:latin typeface="+mj-lt"/>
              </a:rPr>
              <a:t> 다이어그램</a:t>
            </a:r>
            <a:endParaRPr lang="ko-KR" altLang="en-US" dirty="0">
              <a:latin typeface="+mj-lt"/>
            </a:endParaRPr>
          </a:p>
        </p:txBody>
      </p:sp>
      <p:pic>
        <p:nvPicPr>
          <p:cNvPr id="12289" name="_x443470160" descr="EMB00005a5451f4">
            <a:extLst>
              <a:ext uri="{FF2B5EF4-FFF2-40B4-BE49-F238E27FC236}">
                <a16:creationId xmlns:a16="http://schemas.microsoft.com/office/drawing/2014/main" id="{E24672EC-0F8F-4F1F-8D8A-A30D07EE2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311" y="1592597"/>
            <a:ext cx="7879538" cy="462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669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설계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A70479-E043-47D8-BB25-48B3B9477367}"/>
              </a:ext>
            </a:extLst>
          </p:cNvPr>
          <p:cNvSpPr/>
          <p:nvPr/>
        </p:nvSpPr>
        <p:spPr>
          <a:xfrm>
            <a:off x="942975" y="1103790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22222"/>
                </a:solidFill>
                <a:latin typeface="+mj-lt"/>
              </a:rPr>
              <a:t>NoSQL </a:t>
            </a:r>
            <a:r>
              <a:rPr lang="ko-KR" altLang="en-US" b="1" dirty="0">
                <a:solidFill>
                  <a:srgbClr val="222222"/>
                </a:solidFill>
                <a:latin typeface="+mj-lt"/>
              </a:rPr>
              <a:t>모델</a:t>
            </a:r>
            <a:endParaRPr lang="ko-KR" altLang="en-US" dirty="0">
              <a:latin typeface="+mj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9B345D-0178-4048-9D8A-83A081378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762" y="2181227"/>
            <a:ext cx="98964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04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설계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A70479-E043-47D8-BB25-48B3B9477367}"/>
              </a:ext>
            </a:extLst>
          </p:cNvPr>
          <p:cNvSpPr/>
          <p:nvPr/>
        </p:nvSpPr>
        <p:spPr>
          <a:xfrm>
            <a:off x="942975" y="1103790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22222"/>
                </a:solidFill>
                <a:latin typeface="+mj-lt"/>
              </a:rPr>
              <a:t>NoSQL </a:t>
            </a:r>
            <a:r>
              <a:rPr lang="ko-KR" altLang="en-US" b="1" dirty="0">
                <a:solidFill>
                  <a:srgbClr val="222222"/>
                </a:solidFill>
                <a:latin typeface="+mj-lt"/>
              </a:rPr>
              <a:t>모델</a:t>
            </a:r>
            <a:endParaRPr lang="ko-KR" altLang="en-US" dirty="0">
              <a:latin typeface="+mj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663421-E1DE-4CFD-BBEC-82ECEA01E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88" y="1952230"/>
            <a:ext cx="4943475" cy="3543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7821AE-103D-4793-B7F2-623741872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662" y="1952230"/>
            <a:ext cx="54673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36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9057FFE-1F95-4FC4-8E57-B9B6909FD3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55" y="1979937"/>
            <a:ext cx="2231688" cy="22316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60CA49-930B-40F2-8FB3-C4CCA659D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404" y="1933329"/>
            <a:ext cx="2353192" cy="23531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474FE8-96CA-47B9-94FD-06770B742C92}"/>
              </a:ext>
            </a:extLst>
          </p:cNvPr>
          <p:cNvSpPr txBox="1"/>
          <p:nvPr/>
        </p:nvSpPr>
        <p:spPr>
          <a:xfrm>
            <a:off x="2211501" y="446902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Video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D5D13C-0836-4A23-BEE2-F3CB297CA213}"/>
              </a:ext>
            </a:extLst>
          </p:cNvPr>
          <p:cNvSpPr txBox="1"/>
          <p:nvPr/>
        </p:nvSpPr>
        <p:spPr>
          <a:xfrm>
            <a:off x="5736944" y="446902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C8C6DB-80CC-4743-9075-FE61655945BF}"/>
              </a:ext>
            </a:extLst>
          </p:cNvPr>
          <p:cNvSpPr txBox="1"/>
          <p:nvPr/>
        </p:nvSpPr>
        <p:spPr>
          <a:xfrm>
            <a:off x="4318526" y="5169785"/>
            <a:ext cx="3071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= </a:t>
            </a:r>
            <a:r>
              <a:rPr lang="ko-KR" altLang="en-US" sz="3200" dirty="0" err="1"/>
              <a:t>브이랩</a:t>
            </a:r>
            <a:r>
              <a:rPr lang="en-US" altLang="ko-KR" sz="3200" dirty="0"/>
              <a:t>(VLAP)</a:t>
            </a:r>
            <a:endParaRPr lang="ko-KR" altLang="en-US" sz="3200" dirty="0"/>
          </a:p>
        </p:txBody>
      </p:sp>
      <p:sp>
        <p:nvSpPr>
          <p:cNvPr id="13" name="더하기 기호 12">
            <a:extLst>
              <a:ext uri="{FF2B5EF4-FFF2-40B4-BE49-F238E27FC236}">
                <a16:creationId xmlns:a16="http://schemas.microsoft.com/office/drawing/2014/main" id="{56B0D4F3-5C12-41F0-B68C-920CB4CA2196}"/>
              </a:ext>
            </a:extLst>
          </p:cNvPr>
          <p:cNvSpPr/>
          <p:nvPr/>
        </p:nvSpPr>
        <p:spPr>
          <a:xfrm>
            <a:off x="4069671" y="4430429"/>
            <a:ext cx="483618" cy="446525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더하기 기호 16">
            <a:extLst>
              <a:ext uri="{FF2B5EF4-FFF2-40B4-BE49-F238E27FC236}">
                <a16:creationId xmlns:a16="http://schemas.microsoft.com/office/drawing/2014/main" id="{1EC85855-8320-49D8-8951-2D1F7CDEBA5D}"/>
              </a:ext>
            </a:extLst>
          </p:cNvPr>
          <p:cNvSpPr/>
          <p:nvPr/>
        </p:nvSpPr>
        <p:spPr>
          <a:xfrm>
            <a:off x="7573343" y="4430429"/>
            <a:ext cx="483618" cy="446525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204C575-EB5E-4C61-BF3D-0DDF325443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453" y="1979937"/>
            <a:ext cx="2353192" cy="23531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28E883-9913-4CFA-9916-D61A475DF11A}"/>
              </a:ext>
            </a:extLst>
          </p:cNvPr>
          <p:cNvSpPr txBox="1"/>
          <p:nvPr/>
        </p:nvSpPr>
        <p:spPr>
          <a:xfrm>
            <a:off x="9185116" y="4491426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980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설계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A70479-E043-47D8-BB25-48B3B9477367}"/>
              </a:ext>
            </a:extLst>
          </p:cNvPr>
          <p:cNvSpPr/>
          <p:nvPr/>
        </p:nvSpPr>
        <p:spPr>
          <a:xfrm>
            <a:off x="942975" y="1103790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22222"/>
                </a:solidFill>
                <a:latin typeface="+mj-lt"/>
              </a:rPr>
              <a:t>NoSQL </a:t>
            </a:r>
            <a:r>
              <a:rPr lang="ko-KR" altLang="en-US" b="1" dirty="0">
                <a:solidFill>
                  <a:srgbClr val="222222"/>
                </a:solidFill>
                <a:latin typeface="+mj-lt"/>
              </a:rPr>
              <a:t>모델</a:t>
            </a:r>
            <a:endParaRPr lang="ko-KR" altLang="en-US" dirty="0">
              <a:latin typeface="+mj-l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93EE9FF-E96B-4431-9D0F-6B44B014F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75" y="1583532"/>
            <a:ext cx="3667936" cy="46643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BC00A2-774A-4204-9A53-308D9AE17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326" y="2092385"/>
            <a:ext cx="6557195" cy="36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6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설계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A70479-E043-47D8-BB25-48B3B9477367}"/>
              </a:ext>
            </a:extLst>
          </p:cNvPr>
          <p:cNvSpPr/>
          <p:nvPr/>
        </p:nvSpPr>
        <p:spPr>
          <a:xfrm>
            <a:off x="942975" y="1103790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22222"/>
                </a:solidFill>
                <a:latin typeface="+mj-lt"/>
              </a:rPr>
              <a:t>NoSQL </a:t>
            </a:r>
            <a:r>
              <a:rPr lang="ko-KR" altLang="en-US" b="1" dirty="0">
                <a:solidFill>
                  <a:srgbClr val="222222"/>
                </a:solidFill>
                <a:latin typeface="+mj-lt"/>
              </a:rPr>
              <a:t>모델</a:t>
            </a:r>
            <a:endParaRPr lang="ko-KR" altLang="en-US" dirty="0">
              <a:latin typeface="+mj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531232-20BA-4BFB-9740-1A75C29E5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062" y="2400302"/>
            <a:ext cx="57912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88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설계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A70479-E043-47D8-BB25-48B3B9477367}"/>
              </a:ext>
            </a:extLst>
          </p:cNvPr>
          <p:cNvSpPr/>
          <p:nvPr/>
        </p:nvSpPr>
        <p:spPr>
          <a:xfrm>
            <a:off x="942975" y="1103790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22222"/>
                </a:solidFill>
                <a:latin typeface="+mj-lt"/>
              </a:rPr>
              <a:t>NoSQL </a:t>
            </a:r>
            <a:r>
              <a:rPr lang="ko-KR" altLang="en-US" b="1" dirty="0">
                <a:solidFill>
                  <a:srgbClr val="222222"/>
                </a:solidFill>
                <a:latin typeface="+mj-lt"/>
              </a:rPr>
              <a:t>모델</a:t>
            </a:r>
            <a:endParaRPr lang="ko-KR" altLang="en-US" dirty="0">
              <a:latin typeface="+mj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721156-E374-4D5A-B9A9-C99FC71E9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112" y="1712200"/>
            <a:ext cx="58197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86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설계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A70479-E043-47D8-BB25-48B3B9477367}"/>
              </a:ext>
            </a:extLst>
          </p:cNvPr>
          <p:cNvSpPr/>
          <p:nvPr/>
        </p:nvSpPr>
        <p:spPr>
          <a:xfrm>
            <a:off x="942975" y="1103790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22222"/>
                </a:solidFill>
                <a:latin typeface="+mj-lt"/>
              </a:rPr>
              <a:t>NoSQL </a:t>
            </a:r>
            <a:r>
              <a:rPr lang="ko-KR" altLang="en-US" b="1" dirty="0">
                <a:solidFill>
                  <a:srgbClr val="222222"/>
                </a:solidFill>
                <a:latin typeface="+mj-lt"/>
              </a:rPr>
              <a:t>모델</a:t>
            </a:r>
            <a:endParaRPr lang="ko-KR" altLang="en-US" dirty="0">
              <a:latin typeface="+mj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CD0D90-0365-420C-8468-97460C283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0" y="2191860"/>
            <a:ext cx="49530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1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일정</a:t>
            </a:r>
            <a:endParaRPr lang="en-US" sz="2200" b="1" dirty="0">
              <a:solidFill>
                <a:srgbClr val="AAC0E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4">
            <a:extLst>
              <a:ext uri="{FF2B5EF4-FFF2-40B4-BE49-F238E27FC236}">
                <a16:creationId xmlns:a16="http://schemas.microsoft.com/office/drawing/2014/main" id="{ED91D3C7-AB25-4AED-B0C5-87B8B3320E65}"/>
              </a:ext>
            </a:extLst>
          </p:cNvPr>
          <p:cNvCxnSpPr>
            <a:cxnSpLocks/>
          </p:cNvCxnSpPr>
          <p:nvPr/>
        </p:nvCxnSpPr>
        <p:spPr bwMode="auto">
          <a:xfrm>
            <a:off x="1965753" y="2126056"/>
            <a:ext cx="1141431" cy="572756"/>
          </a:xfrm>
          <a:prstGeom prst="line">
            <a:avLst/>
          </a:prstGeom>
          <a:solidFill>
            <a:srgbClr val="E2ECF6"/>
          </a:solidFill>
          <a:ln w="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C0249162-B0F2-4D97-B494-0D1097D522D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65753" y="2126056"/>
          <a:ext cx="8260493" cy="3604003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162853">
                  <a:extLst>
                    <a:ext uri="{9D8B030D-6E8A-4147-A177-3AD203B41FA5}">
                      <a16:colId xmlns:a16="http://schemas.microsoft.com/office/drawing/2014/main" val="3910926832"/>
                    </a:ext>
                  </a:extLst>
                </a:gridCol>
                <a:gridCol w="473176">
                  <a:extLst>
                    <a:ext uri="{9D8B030D-6E8A-4147-A177-3AD203B41FA5}">
                      <a16:colId xmlns:a16="http://schemas.microsoft.com/office/drawing/2014/main" val="3905467547"/>
                    </a:ext>
                  </a:extLst>
                </a:gridCol>
                <a:gridCol w="473176">
                  <a:extLst>
                    <a:ext uri="{9D8B030D-6E8A-4147-A177-3AD203B41FA5}">
                      <a16:colId xmlns:a16="http://schemas.microsoft.com/office/drawing/2014/main" val="2697232359"/>
                    </a:ext>
                  </a:extLst>
                </a:gridCol>
                <a:gridCol w="473176">
                  <a:extLst>
                    <a:ext uri="{9D8B030D-6E8A-4147-A177-3AD203B41FA5}">
                      <a16:colId xmlns:a16="http://schemas.microsoft.com/office/drawing/2014/main" val="3153013174"/>
                    </a:ext>
                  </a:extLst>
                </a:gridCol>
                <a:gridCol w="473176">
                  <a:extLst>
                    <a:ext uri="{9D8B030D-6E8A-4147-A177-3AD203B41FA5}">
                      <a16:colId xmlns:a16="http://schemas.microsoft.com/office/drawing/2014/main" val="2833789885"/>
                    </a:ext>
                  </a:extLst>
                </a:gridCol>
                <a:gridCol w="473176">
                  <a:extLst>
                    <a:ext uri="{9D8B030D-6E8A-4147-A177-3AD203B41FA5}">
                      <a16:colId xmlns:a16="http://schemas.microsoft.com/office/drawing/2014/main" val="660558539"/>
                    </a:ext>
                  </a:extLst>
                </a:gridCol>
                <a:gridCol w="473176">
                  <a:extLst>
                    <a:ext uri="{9D8B030D-6E8A-4147-A177-3AD203B41FA5}">
                      <a16:colId xmlns:a16="http://schemas.microsoft.com/office/drawing/2014/main" val="1723024815"/>
                    </a:ext>
                  </a:extLst>
                </a:gridCol>
                <a:gridCol w="473176">
                  <a:extLst>
                    <a:ext uri="{9D8B030D-6E8A-4147-A177-3AD203B41FA5}">
                      <a16:colId xmlns:a16="http://schemas.microsoft.com/office/drawing/2014/main" val="1287567563"/>
                    </a:ext>
                  </a:extLst>
                </a:gridCol>
                <a:gridCol w="473176">
                  <a:extLst>
                    <a:ext uri="{9D8B030D-6E8A-4147-A177-3AD203B41FA5}">
                      <a16:colId xmlns:a16="http://schemas.microsoft.com/office/drawing/2014/main" val="2922777068"/>
                    </a:ext>
                  </a:extLst>
                </a:gridCol>
                <a:gridCol w="473176">
                  <a:extLst>
                    <a:ext uri="{9D8B030D-6E8A-4147-A177-3AD203B41FA5}">
                      <a16:colId xmlns:a16="http://schemas.microsoft.com/office/drawing/2014/main" val="1925838083"/>
                    </a:ext>
                  </a:extLst>
                </a:gridCol>
                <a:gridCol w="473176">
                  <a:extLst>
                    <a:ext uri="{9D8B030D-6E8A-4147-A177-3AD203B41FA5}">
                      <a16:colId xmlns:a16="http://schemas.microsoft.com/office/drawing/2014/main" val="2327102152"/>
                    </a:ext>
                  </a:extLst>
                </a:gridCol>
                <a:gridCol w="473176">
                  <a:extLst>
                    <a:ext uri="{9D8B030D-6E8A-4147-A177-3AD203B41FA5}">
                      <a16:colId xmlns:a16="http://schemas.microsoft.com/office/drawing/2014/main" val="1466530750"/>
                    </a:ext>
                  </a:extLst>
                </a:gridCol>
                <a:gridCol w="473176">
                  <a:extLst>
                    <a:ext uri="{9D8B030D-6E8A-4147-A177-3AD203B41FA5}">
                      <a16:colId xmlns:a16="http://schemas.microsoft.com/office/drawing/2014/main" val="3617462396"/>
                    </a:ext>
                  </a:extLst>
                </a:gridCol>
                <a:gridCol w="473176">
                  <a:extLst>
                    <a:ext uri="{9D8B030D-6E8A-4147-A177-3AD203B41FA5}">
                      <a16:colId xmlns:a16="http://schemas.microsoft.com/office/drawing/2014/main" val="2741397952"/>
                    </a:ext>
                  </a:extLst>
                </a:gridCol>
                <a:gridCol w="473176">
                  <a:extLst>
                    <a:ext uri="{9D8B030D-6E8A-4147-A177-3AD203B41FA5}">
                      <a16:colId xmlns:a16="http://schemas.microsoft.com/office/drawing/2014/main" val="2293179418"/>
                    </a:ext>
                  </a:extLst>
                </a:gridCol>
                <a:gridCol w="473176">
                  <a:extLst>
                    <a:ext uri="{9D8B030D-6E8A-4147-A177-3AD203B41FA5}">
                      <a16:colId xmlns:a16="http://schemas.microsoft.com/office/drawing/2014/main" val="218269360"/>
                    </a:ext>
                  </a:extLst>
                </a:gridCol>
              </a:tblGrid>
              <a:tr h="581033"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</a:rPr>
                        <a:t>주차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</a:rPr>
                        <a:t>내용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</a:rPr>
                        <a:t>1</a:t>
                      </a: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</a:rPr>
                        <a:t>2</a:t>
                      </a: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</a:rPr>
                        <a:t>3</a:t>
                      </a: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0" spc="0" dirty="0">
                          <a:effectLst/>
                        </a:rPr>
                        <a:t>4</a:t>
                      </a: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</a:rPr>
                        <a:t>5</a:t>
                      </a: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</a:rPr>
                        <a:t>6</a:t>
                      </a: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</a:rPr>
                        <a:t>7</a:t>
                      </a: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</a:rPr>
                        <a:t>8</a:t>
                      </a: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</a:rPr>
                        <a:t>9</a:t>
                      </a: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</a:rPr>
                        <a:t>10</a:t>
                      </a: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</a:rPr>
                        <a:t>11</a:t>
                      </a: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</a:rPr>
                        <a:t>12</a:t>
                      </a: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</a:rPr>
                        <a:t>13</a:t>
                      </a: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</a:rPr>
                        <a:t>14</a:t>
                      </a: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</a:rPr>
                        <a:t>15</a:t>
                      </a:r>
                    </a:p>
                  </a:txBody>
                  <a:tcPr marL="48578" marR="48578" marT="13430" marB="13430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942815"/>
                  </a:ext>
                </a:extLst>
              </a:tr>
              <a:tr h="5644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</a:rPr>
                        <a:t>요구분석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189504"/>
                  </a:ext>
                </a:extLst>
              </a:tr>
              <a:tr h="5644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</a:rPr>
                        <a:t>설계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6546122"/>
                  </a:ext>
                </a:extLst>
              </a:tr>
              <a:tr h="5644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컴포넌트 조립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9467479"/>
                  </a:ext>
                </a:extLst>
              </a:tr>
              <a:tr h="5644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구현</a:t>
                      </a:r>
                    </a:p>
                  </a:txBody>
                  <a:tcPr marL="48578" marR="48578" marT="13430" marB="134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0237566"/>
                  </a:ext>
                </a:extLst>
              </a:tr>
              <a:tr h="3825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</a:rPr>
                        <a:t>테스트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325120"/>
                  </a:ext>
                </a:extLst>
              </a:tr>
              <a:tr h="3825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</a:rPr>
                        <a:t>최종 보고서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578" marR="48578" marT="13430" marB="13430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009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846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959565" y="2997503"/>
            <a:ext cx="2260391" cy="585683"/>
            <a:chOff x="3488250" y="526256"/>
            <a:chExt cx="1633987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825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061705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296783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dirty="0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 &amp; A</a:t>
            </a:r>
            <a:endParaRPr lang="en-US" sz="2800" b="1" dirty="0">
              <a:solidFill>
                <a:srgbClr val="AAC0E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B32BA64-0D94-4AC2-A72E-9612B9642F22}"/>
              </a:ext>
            </a:extLst>
          </p:cNvPr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_x470211752" descr="EMB00005a0c6749">
            <a:extLst>
              <a:ext uri="{FF2B5EF4-FFF2-40B4-BE49-F238E27FC236}">
                <a16:creationId xmlns:a16="http://schemas.microsoft.com/office/drawing/2014/main" id="{98C12E7F-7525-48F1-A7C5-C871C54E1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id="{CAC78038-DA55-427F-9178-CDF2FAC41A24}"/>
              </a:ext>
            </a:extLst>
          </p:cNvPr>
          <p:cNvSpPr txBox="1">
            <a:spLocks/>
          </p:cNvSpPr>
          <p:nvPr/>
        </p:nvSpPr>
        <p:spPr>
          <a:xfrm>
            <a:off x="698377" y="5225265"/>
            <a:ext cx="2755037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20120691 </a:t>
            </a:r>
            <a:r>
              <a:rPr lang="ko-KR" altLang="en-US" sz="2000" dirty="0" err="1"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손우규</a:t>
            </a:r>
            <a:endParaRPr lang="ko-KR" altLang="en-US" sz="2000" dirty="0">
              <a:latin typeface="배달의민족 한나" panose="02000503000000020003" pitchFamily="2" charset="-127"/>
              <a:ea typeface="배달의민족 한나" panose="02000503000000020003" pitchFamily="2" charset="-127"/>
              <a:cs typeface="Microsoft Uighur" panose="020B0604020202020204" pitchFamily="2" charset="-78"/>
            </a:endParaRP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5F9DCAAA-CBA2-4649-8708-BD2A9F35F921}"/>
              </a:ext>
            </a:extLst>
          </p:cNvPr>
          <p:cNvSpPr txBox="1">
            <a:spLocks/>
          </p:cNvSpPr>
          <p:nvPr/>
        </p:nvSpPr>
        <p:spPr>
          <a:xfrm>
            <a:off x="3382922" y="5225265"/>
            <a:ext cx="2755037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20141000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이정환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F5274A2B-D394-419E-B6AC-6040F9C0C5AD}"/>
              </a:ext>
            </a:extLst>
          </p:cNvPr>
          <p:cNvSpPr txBox="1">
            <a:spLocks/>
          </p:cNvSpPr>
          <p:nvPr/>
        </p:nvSpPr>
        <p:spPr>
          <a:xfrm>
            <a:off x="8822506" y="5225265"/>
            <a:ext cx="2755037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20160242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김소희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DA3537B7-4503-46D2-86D3-12EF599B0B52}"/>
              </a:ext>
            </a:extLst>
          </p:cNvPr>
          <p:cNvSpPr txBox="1">
            <a:spLocks/>
          </p:cNvSpPr>
          <p:nvPr/>
        </p:nvSpPr>
        <p:spPr>
          <a:xfrm>
            <a:off x="6137959" y="5225265"/>
            <a:ext cx="2755037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20161124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정지환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15A981AA-9408-464F-9C57-6CFDCF458488}"/>
              </a:ext>
            </a:extLst>
          </p:cNvPr>
          <p:cNvSpPr txBox="1">
            <a:spLocks/>
          </p:cNvSpPr>
          <p:nvPr/>
        </p:nvSpPr>
        <p:spPr>
          <a:xfrm>
            <a:off x="698376" y="5718977"/>
            <a:ext cx="2755037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20170383 </a:t>
            </a:r>
            <a:r>
              <a:rPr lang="ko-KR" altLang="en-US" sz="2000" dirty="0" err="1"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노현진</a:t>
            </a:r>
            <a:endParaRPr lang="ko-KR" altLang="en-US" sz="2000" dirty="0">
              <a:latin typeface="배달의민족 한나" panose="02000503000000020003" pitchFamily="2" charset="-127"/>
              <a:ea typeface="배달의민족 한나" panose="02000503000000020003" pitchFamily="2" charset="-127"/>
              <a:cs typeface="Microsoft Uighur" panose="020B0604020202020204" pitchFamily="2" charset="-78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6301CC72-A222-4DFD-B27C-778051286F7F}"/>
              </a:ext>
            </a:extLst>
          </p:cNvPr>
          <p:cNvSpPr txBox="1">
            <a:spLocks/>
          </p:cNvSpPr>
          <p:nvPr/>
        </p:nvSpPr>
        <p:spPr>
          <a:xfrm>
            <a:off x="3382921" y="5718977"/>
            <a:ext cx="2755037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20170829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이수하</a:t>
            </a: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188B59C-FAEA-4D6C-98CC-6F31D5EBD61F}"/>
              </a:ext>
            </a:extLst>
          </p:cNvPr>
          <p:cNvSpPr txBox="1">
            <a:spLocks/>
          </p:cNvSpPr>
          <p:nvPr/>
        </p:nvSpPr>
        <p:spPr>
          <a:xfrm>
            <a:off x="6137957" y="5718977"/>
            <a:ext cx="2755037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20170380 </a:t>
            </a:r>
            <a:r>
              <a:rPr lang="ko-KR" altLang="en-US" sz="2000" dirty="0" err="1"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노지수</a:t>
            </a:r>
            <a:endParaRPr lang="ko-KR" altLang="en-US" sz="2000" dirty="0">
              <a:latin typeface="배달의민족 한나" panose="02000503000000020003" pitchFamily="2" charset="-127"/>
              <a:ea typeface="배달의민족 한나" panose="02000503000000020003" pitchFamily="2" charset="-127"/>
              <a:cs typeface="Microsoft Uighur" panose="020B0604020202020204" pitchFamily="2" charset="-78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2DC200A1-BD48-40CF-A6A1-8C48D14E90A3}"/>
              </a:ext>
            </a:extLst>
          </p:cNvPr>
          <p:cNvSpPr txBox="1">
            <a:spLocks/>
          </p:cNvSpPr>
          <p:nvPr/>
        </p:nvSpPr>
        <p:spPr>
          <a:xfrm>
            <a:off x="8815792" y="5718977"/>
            <a:ext cx="2755037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20170162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김민지</a:t>
            </a:r>
          </a:p>
        </p:txBody>
      </p:sp>
    </p:spTree>
    <p:extLst>
      <p:ext uri="{BB962C8B-B14F-4D97-AF65-F5344CB8AC3E}">
        <p14:creationId xmlns:p14="http://schemas.microsoft.com/office/powerpoint/2010/main" val="1244278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22222"/>
                </a:solidFill>
                <a:latin typeface="+mj-lt"/>
              </a:rPr>
              <a:t>설계상 제약사항</a:t>
            </a:r>
            <a:endParaRPr lang="ko-KR" altLang="en-US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984CBD-7C9B-43EF-BC99-A388FD3FDD32}"/>
              </a:ext>
            </a:extLst>
          </p:cNvPr>
          <p:cNvSpPr txBox="1"/>
          <p:nvPr/>
        </p:nvSpPr>
        <p:spPr>
          <a:xfrm>
            <a:off x="1721796" y="5107021"/>
            <a:ext cx="142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보안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5C7694-A44A-4D06-89E4-A2EA264404B0}"/>
              </a:ext>
            </a:extLst>
          </p:cNvPr>
          <p:cNvSpPr txBox="1"/>
          <p:nvPr/>
        </p:nvSpPr>
        <p:spPr>
          <a:xfrm>
            <a:off x="5347679" y="5107021"/>
            <a:ext cx="142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이미지 분류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F68289-5D41-4C13-BCF1-10AC6763ED0D}"/>
              </a:ext>
            </a:extLst>
          </p:cNvPr>
          <p:cNvSpPr txBox="1"/>
          <p:nvPr/>
        </p:nvSpPr>
        <p:spPr>
          <a:xfrm>
            <a:off x="8973562" y="5107021"/>
            <a:ext cx="142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예외처리</a:t>
            </a:r>
          </a:p>
        </p:txBody>
      </p:sp>
      <p:pic>
        <p:nvPicPr>
          <p:cNvPr id="11" name="그림 10" descr="클립아트이(가) 표시된 사진&#10;&#10;자동 생성된 설명">
            <a:extLst>
              <a:ext uri="{FF2B5EF4-FFF2-40B4-BE49-F238E27FC236}">
                <a16:creationId xmlns:a16="http://schemas.microsoft.com/office/drawing/2014/main" id="{10BC762C-C624-444C-9A24-AEF47DDEE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487" y="1592597"/>
            <a:ext cx="3629025" cy="1257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9FE7414-B837-41E1-9169-AC5ECDDA0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5" y="2974674"/>
            <a:ext cx="2343150" cy="19526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3F05F3C-ED10-40F0-9E09-B880FB1A2C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54" y="2795587"/>
            <a:ext cx="3600450" cy="12668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71F04A1-5706-49CE-BB37-6ADE84A68F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20" y="2795587"/>
            <a:ext cx="3659850" cy="174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33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설계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22222"/>
                </a:solidFill>
                <a:latin typeface="+mj-lt"/>
              </a:rPr>
              <a:t>사용자 인터페이스 설계</a:t>
            </a:r>
            <a:endParaRPr lang="ko-KR" altLang="en-US" dirty="0">
              <a:latin typeface="+mj-lt"/>
            </a:endParaRPr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63E73E19-3A31-44F2-A761-E15B679CD691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3EBD29-3C84-41F4-BC54-24372923671B}"/>
              </a:ext>
            </a:extLst>
          </p:cNvPr>
          <p:cNvSpPr txBox="1"/>
          <p:nvPr/>
        </p:nvSpPr>
        <p:spPr>
          <a:xfrm>
            <a:off x="8501413" y="6019271"/>
            <a:ext cx="762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로그인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AFB235-52AD-4591-A00B-FD4EDF3233AD}"/>
              </a:ext>
            </a:extLst>
          </p:cNvPr>
          <p:cNvSpPr txBox="1"/>
          <p:nvPr/>
        </p:nvSpPr>
        <p:spPr>
          <a:xfrm>
            <a:off x="5485204" y="6019271"/>
            <a:ext cx="1154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로그인 화면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DD7424-2BD5-4BC8-A68C-6963001FF7E7}"/>
              </a:ext>
            </a:extLst>
          </p:cNvPr>
          <p:cNvSpPr txBox="1"/>
          <p:nvPr/>
        </p:nvSpPr>
        <p:spPr>
          <a:xfrm>
            <a:off x="2866966" y="6019272"/>
            <a:ext cx="950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회원가입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9B9F2E7-28FF-4C65-9783-B9B08F03C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12" y="1575722"/>
            <a:ext cx="2209698" cy="386557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D9DF1F3-AB64-43FE-9269-E440BD2CB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371" y="1500937"/>
            <a:ext cx="2252448" cy="394035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A692625-820C-4259-9EA5-FB93F3E0A3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794" y="1891407"/>
            <a:ext cx="2029241" cy="354988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0483E048-E9C8-4569-8DC1-284DF7DD4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013" y="1665495"/>
            <a:ext cx="2195411" cy="400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A148222E-ABEC-430F-9378-B3ACD7003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294" y="1665495"/>
            <a:ext cx="2195411" cy="400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5287487D-9162-4E95-88F2-391F19C1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889" y="1671317"/>
            <a:ext cx="2195411" cy="400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755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설계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22222"/>
                </a:solidFill>
                <a:latin typeface="+mj-lt"/>
              </a:rPr>
              <a:t>사용자 인터페이스 설계</a:t>
            </a:r>
            <a:endParaRPr lang="ko-KR" altLang="en-US" dirty="0">
              <a:latin typeface="+mj-lt"/>
            </a:endParaRPr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63E73E19-3A31-44F2-A761-E15B679CD691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7CFD546-8195-49D8-BFAE-B6194B62A66B}"/>
              </a:ext>
            </a:extLst>
          </p:cNvPr>
          <p:cNvSpPr txBox="1"/>
          <p:nvPr/>
        </p:nvSpPr>
        <p:spPr>
          <a:xfrm>
            <a:off x="2827452" y="5967323"/>
            <a:ext cx="2027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전체 </a:t>
            </a:r>
            <a:r>
              <a:rPr lang="ko-KR" altLang="en-US" sz="1400" dirty="0" err="1"/>
              <a:t>추천글</a:t>
            </a:r>
            <a:r>
              <a:rPr lang="ko-KR" altLang="en-US" sz="1400" dirty="0"/>
              <a:t> 지도 조회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6B2C06-D173-4041-B093-F5D036ADF92A}"/>
              </a:ext>
            </a:extLst>
          </p:cNvPr>
          <p:cNvSpPr txBox="1"/>
          <p:nvPr/>
        </p:nvSpPr>
        <p:spPr>
          <a:xfrm>
            <a:off x="7282270" y="6003213"/>
            <a:ext cx="2027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전체 </a:t>
            </a:r>
            <a:r>
              <a:rPr lang="ko-KR" altLang="en-US" sz="1400" dirty="0" err="1"/>
              <a:t>인기글</a:t>
            </a:r>
            <a:r>
              <a:rPr lang="ko-KR" altLang="en-US" sz="1400" dirty="0"/>
              <a:t> 지도 조회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14EFCF5-D20A-4770-841E-11B8C3A97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807" y="2179477"/>
            <a:ext cx="1968471" cy="344357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E52F3E7-F5FE-4EA6-B923-4B53A1DEE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111" y="2086667"/>
            <a:ext cx="2074126" cy="365742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AFB2ECEB-E911-41FB-97D7-C05325640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336" y="1835209"/>
            <a:ext cx="2195411" cy="400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0F35067A-48C3-4431-B836-FB145DBDD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468" y="1835209"/>
            <a:ext cx="2195411" cy="410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327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CE4A185-2B05-419D-A987-55DE4BC2A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54" y="1989554"/>
            <a:ext cx="2097279" cy="3691399"/>
          </a:xfrm>
          <a:prstGeom prst="rect">
            <a:avLst/>
          </a:prstGeom>
        </p:spPr>
      </p:pic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설계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22222"/>
                </a:solidFill>
                <a:latin typeface="+mj-lt"/>
              </a:rPr>
              <a:t>사용자 인터페이스 설계</a:t>
            </a:r>
            <a:endParaRPr lang="ko-KR" altLang="en-US" dirty="0">
              <a:latin typeface="+mj-lt"/>
            </a:endParaRPr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63E73E19-3A31-44F2-A761-E15B679CD691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5F866-521D-46B0-B090-428C647300ED}"/>
              </a:ext>
            </a:extLst>
          </p:cNvPr>
          <p:cNvSpPr txBox="1"/>
          <p:nvPr/>
        </p:nvSpPr>
        <p:spPr>
          <a:xfrm>
            <a:off x="2759737" y="5955433"/>
            <a:ext cx="228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전체 </a:t>
            </a:r>
            <a:r>
              <a:rPr lang="ko-KR" altLang="en-US" sz="1400" dirty="0" err="1"/>
              <a:t>구독자글</a:t>
            </a:r>
            <a:r>
              <a:rPr lang="ko-KR" altLang="en-US" sz="1400" dirty="0"/>
              <a:t> 지도 조회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06A1D-3EB2-4BEA-A594-C6AF9EDAD0BB}"/>
              </a:ext>
            </a:extLst>
          </p:cNvPr>
          <p:cNvSpPr txBox="1"/>
          <p:nvPr/>
        </p:nvSpPr>
        <p:spPr>
          <a:xfrm>
            <a:off x="7397349" y="5882640"/>
            <a:ext cx="1783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구독자별 지도 조회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FF10C0-EFD8-4F57-8F8D-7A1E5D71E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000" y="1992425"/>
            <a:ext cx="2097279" cy="369825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80177E6F-6E66-4AF2-880A-E1090960B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33" y="1706898"/>
            <a:ext cx="2195411" cy="417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6CC780EC-568B-4C53-9194-D591C7E02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589" y="1703509"/>
            <a:ext cx="2195411" cy="417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405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설계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22222"/>
                </a:solidFill>
                <a:latin typeface="+mj-lt"/>
              </a:rPr>
              <a:t>사용자 인터페이스 설계</a:t>
            </a:r>
            <a:endParaRPr lang="ko-KR" altLang="en-US" dirty="0">
              <a:latin typeface="+mj-lt"/>
            </a:endParaRPr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63E73E19-3A31-44F2-A761-E15B679CD691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E42E40E-540F-4936-854A-71833AC99DDF}"/>
              </a:ext>
            </a:extLst>
          </p:cNvPr>
          <p:cNvSpPr txBox="1"/>
          <p:nvPr/>
        </p:nvSpPr>
        <p:spPr>
          <a:xfrm>
            <a:off x="5076430" y="6065732"/>
            <a:ext cx="2039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뉴스피드</a:t>
            </a:r>
            <a:r>
              <a:rPr lang="ko-KR" altLang="en-US" sz="1400" dirty="0"/>
              <a:t> 게시글 조회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16C4C8-430D-41B1-8ADD-3BB818AE5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751" y="2158438"/>
            <a:ext cx="2096498" cy="367523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0E2DCBFA-ADFD-4C12-8A25-06BD80172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294" y="1835209"/>
            <a:ext cx="2195411" cy="421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48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설계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22222"/>
                </a:solidFill>
                <a:latin typeface="+mj-lt"/>
              </a:rPr>
              <a:t>사용자 인터페이스 설계</a:t>
            </a:r>
            <a:endParaRPr lang="ko-KR" altLang="en-US" dirty="0">
              <a:latin typeface="+mj-lt"/>
            </a:endParaRPr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63E73E19-3A31-44F2-A761-E15B679CD691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41">
            <a:extLst>
              <a:ext uri="{FF2B5EF4-FFF2-40B4-BE49-F238E27FC236}">
                <a16:creationId xmlns:a16="http://schemas.microsoft.com/office/drawing/2014/main" id="{F49DD2B5-5283-41D1-BE5D-9A08777DC79A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91D473-411E-499D-AC2C-14FE9CA39442}"/>
              </a:ext>
            </a:extLst>
          </p:cNvPr>
          <p:cNvSpPr txBox="1"/>
          <p:nvPr/>
        </p:nvSpPr>
        <p:spPr>
          <a:xfrm>
            <a:off x="1240504" y="5947798"/>
            <a:ext cx="1185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프로필 조회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089D29-E21D-43EA-B415-2CDBFA1697B6}"/>
              </a:ext>
            </a:extLst>
          </p:cNvPr>
          <p:cNvSpPr txBox="1"/>
          <p:nvPr/>
        </p:nvSpPr>
        <p:spPr>
          <a:xfrm>
            <a:off x="6963508" y="5947798"/>
            <a:ext cx="1154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비디오 선택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6D8FF7-54D4-4E89-9EDD-A9B7649E316A}"/>
              </a:ext>
            </a:extLst>
          </p:cNvPr>
          <p:cNvSpPr txBox="1"/>
          <p:nvPr/>
        </p:nvSpPr>
        <p:spPr>
          <a:xfrm>
            <a:off x="3967217" y="5947798"/>
            <a:ext cx="1368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해쉬태그</a:t>
            </a:r>
            <a:r>
              <a:rPr lang="ko-KR" altLang="en-US" sz="1400" dirty="0"/>
              <a:t> 선택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8AD163-89B2-4F27-AD7D-25582AAA25F3}"/>
              </a:ext>
            </a:extLst>
          </p:cNvPr>
          <p:cNvSpPr txBox="1"/>
          <p:nvPr/>
        </p:nvSpPr>
        <p:spPr>
          <a:xfrm>
            <a:off x="9746260" y="5947798"/>
            <a:ext cx="1124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회원 설정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211095F-E80F-490A-8F24-15F4E6AB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10" y="2177386"/>
            <a:ext cx="1942832" cy="339872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CFFBE2C-86E6-43AA-98C7-A4E9F81C4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822" y="2177386"/>
            <a:ext cx="1942832" cy="339872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631F3E4-C334-4E45-864B-854DBEB096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348" y="2177396"/>
            <a:ext cx="1942823" cy="339871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8DEDC19-1B5A-47FB-924C-3195BE0944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527" y="2177385"/>
            <a:ext cx="1942823" cy="339871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7A1DCA18-BB81-4CBB-A83A-AD3B44248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43" y="1835209"/>
            <a:ext cx="2195411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89331F12-9221-44E5-A18E-F82AF3453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398" y="1835209"/>
            <a:ext cx="2195411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80F3A2F0-BA58-4A58-A3FE-11FD148AD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35" y="1835209"/>
            <a:ext cx="2195411" cy="392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6A722181-4EA8-4655-AFCA-55D6CAF40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635" y="1835209"/>
            <a:ext cx="2195411" cy="398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16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</TotalTime>
  <Words>401</Words>
  <Application>Microsoft Office PowerPoint</Application>
  <PresentationFormat>와이드스크린</PresentationFormat>
  <Paragraphs>187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나눔고딕</vt:lpstr>
      <vt:lpstr>나눔스퀘어 Bold</vt:lpstr>
      <vt:lpstr>맑은 고딕</vt:lpstr>
      <vt:lpstr>바탕</vt:lpstr>
      <vt:lpstr>배달의민족 한나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DELIGHT</dc:title>
  <dc:creator>user</dc:creator>
  <cp:lastModifiedBy>WooKyu Son</cp:lastModifiedBy>
  <cp:revision>456</cp:revision>
  <dcterms:created xsi:type="dcterms:W3CDTF">2017-09-05T12:06:27Z</dcterms:created>
  <dcterms:modified xsi:type="dcterms:W3CDTF">2019-04-08T04:28:28Z</dcterms:modified>
</cp:coreProperties>
</file>